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6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48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85D5F-5ED1-427B-8F56-45DDC1837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699C3B-F974-4D18-BF5D-370F7676B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E7A910-6322-4F83-936C-8D0AD3D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D876-F822-4DB6-8344-2B3BDDFEEFA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F314D7-2CD7-409A-8594-92E0216D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258A9F-662E-45F8-95C5-ADF69376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518-9D8A-4ADA-82FC-41E2533BB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38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12150-05DE-449A-8610-D721170E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7474D3A-3C81-4DD3-AD3B-01005E843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0E2CA0-2D41-4D9B-B46F-050A1992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D876-F822-4DB6-8344-2B3BDDFEEFA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EC5C4-DD94-42A0-A1B5-89F0BE38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CD21A2-8F01-4D70-8865-6ADD7ADC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518-9D8A-4ADA-82FC-41E2533BB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83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A73EDE-CAF1-4C2E-9688-6A8274CF6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8A7625-5627-4DF9-9CA0-F937D1856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D857CB-BB36-4FA9-908A-5E9F2013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D876-F822-4DB6-8344-2B3BDDFEEFA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3027E3-0615-4435-8545-B347183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FB2623-619C-4151-9F08-FEF6F964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518-9D8A-4ADA-82FC-41E2533BB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60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88374-7D7F-4A18-ACF1-09E5790F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05A98A-3B25-45CE-AEA0-F8110C926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A245D7-5719-4181-9407-12B669D8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D876-F822-4DB6-8344-2B3BDDFEEFA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A090D6-3C35-4EF7-935A-42208846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E43DBE-13B4-469F-BC09-FFC1B0CE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518-9D8A-4ADA-82FC-41E2533BB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47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900C0-D2F6-4762-970F-7677E076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82AFF0-7BC9-4139-9252-015DBC832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B2544D-321D-46E1-8ABD-822CAB93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D876-F822-4DB6-8344-2B3BDDFEEFA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C8D94B-4AAA-41E1-AD52-CAF004D0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21F1FA-5EA9-4321-A6AF-97AEB418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518-9D8A-4ADA-82FC-41E2533BB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89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9DF2A-F45D-4AB9-844F-EDB49625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78C8E0-BA72-4552-A23A-EB7B3E01B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6716DB-89FD-486A-89BD-083826792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D1268A-3AAD-40BE-AC92-DDAB7825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D876-F822-4DB6-8344-2B3BDDFEEFA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F090B-7474-4CD5-BDAA-A51026EA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C5A22E-419B-499B-B692-EC89F732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518-9D8A-4ADA-82FC-41E2533BB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55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B9CD9-F11A-4100-A51E-2AE74724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8FA1BD-80A1-46D9-A441-C048D0E32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049D20-E621-4494-B278-817E799CF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BADA5B-6C94-4BFD-83B6-F0FBDFF6F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E4B5D65-F817-44C0-BFBB-77FBFB9A1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F9374A-53C6-4E74-B9BD-8EB72EE6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D876-F822-4DB6-8344-2B3BDDFEEFA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C97308-EE4F-4D39-BBC2-3053F1E2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44CC828-FDA2-4966-9565-0C964D38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518-9D8A-4ADA-82FC-41E2533BB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08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4DF51-C936-4AE2-BD8A-EFF9CF14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58ABBB-5C58-45E5-8586-978DD56C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D876-F822-4DB6-8344-2B3BDDFEEFA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85FF01-CB1C-4447-B63D-F9F64B61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41F1FE-258C-41BA-B810-02A40D13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518-9D8A-4ADA-82FC-41E2533BB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6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C7109AE-709B-466E-A195-05186481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D876-F822-4DB6-8344-2B3BDDFEEFA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51D47A-CC94-4DC4-9D56-941A4EDB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09BFD6-809F-444C-B016-07805620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518-9D8A-4ADA-82FC-41E2533BB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08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2D1F-F835-4B21-AC18-430C2B34F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F6ADAA-4A7F-4ED3-8112-A2A13A23E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714DDF-9C80-47E1-8CED-C41051AF9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8DEC5C-F1DC-4E14-968E-4CF38BB8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D876-F822-4DB6-8344-2B3BDDFEEFA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013607-474D-4638-80F6-0AD655BA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4D72E9-344D-416C-B056-4C8CE935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518-9D8A-4ADA-82FC-41E2533BB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86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E2C78-551D-43DC-9B98-75567C22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63A452-650E-4F7A-BE9A-E89DAE2F3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34044D-1009-4B26-8633-1DFE8B8C9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862F87-96C1-4B04-AC82-944BD0D23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D876-F822-4DB6-8344-2B3BDDFEEFA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640A4-F8E1-416B-9D4F-77C2992D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94FAAB-12C7-4464-8C99-141EB3D2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518-9D8A-4ADA-82FC-41E2533BB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31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903D619-C155-46AF-8FDC-3D149006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E7A75A-0EE9-447E-8332-7EC85E57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3A19E7-FBCD-47D0-B704-1CDACAD3D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ED876-F822-4DB6-8344-2B3BDDFEEFA5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0E77C7-30A7-4BAC-9B9B-F5F70D7A2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AB0CEF-2847-4D42-850F-EB1967916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6C518-9D8A-4ADA-82FC-41E2533BB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93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21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75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2">
            <a:extLst>
              <a:ext uri="{FF2B5EF4-FFF2-40B4-BE49-F238E27FC236}">
                <a16:creationId xmlns:a16="http://schemas.microsoft.com/office/drawing/2014/main" id="{13D112B0-63A7-E6D3-A411-EA955BE0AED6}"/>
              </a:ext>
            </a:extLst>
          </p:cNvPr>
          <p:cNvSpPr txBox="1"/>
          <p:nvPr/>
        </p:nvSpPr>
        <p:spPr>
          <a:xfrm>
            <a:off x="2456601" y="1897781"/>
            <a:ext cx="7202700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u="sng" dirty="0">
                <a:solidFill>
                  <a:schemeClr val="bg1"/>
                </a:solidFill>
              </a:rPr>
              <a:t>Slide </a:t>
            </a:r>
            <a:r>
              <a:rPr lang="pt-BR" u="sng" dirty="0" smtClean="0">
                <a:solidFill>
                  <a:schemeClr val="bg1"/>
                </a:solidFill>
              </a:rPr>
              <a:t>1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Nome </a:t>
            </a:r>
            <a:r>
              <a:rPr lang="pt-BR" dirty="0">
                <a:solidFill>
                  <a:schemeClr val="bg1"/>
                </a:solidFill>
              </a:rPr>
              <a:t>do Serviço e responsáveis + coordenador. NOME DO APRESENTADOR. Deve também conter a informação do sistema predominante do caso clínico apresentado. Exemplo: Caso de Pediatria; Caso de Urogenital; Caso de Musculoesquelético; etc.</a:t>
            </a:r>
            <a:endParaRPr lang="pt-BR" sz="2800" dirty="0">
              <a:solidFill>
                <a:schemeClr val="bg1"/>
              </a:solidFill>
            </a:endParaRPr>
          </a:p>
          <a:p>
            <a:r>
              <a:rPr lang="pt-BR" sz="2800" dirty="0">
                <a:solidFill>
                  <a:schemeClr val="bg1"/>
                </a:solidFill>
              </a:rPr>
              <a:t/>
            </a:r>
            <a:br>
              <a:rPr lang="pt-BR" sz="2800" dirty="0">
                <a:solidFill>
                  <a:schemeClr val="bg1"/>
                </a:solidFill>
              </a:rPr>
            </a:br>
            <a:endParaRPr sz="1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01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3AE5BF4-F4E7-B2CB-B159-EA770DC54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857" y="1910078"/>
            <a:ext cx="9144000" cy="1655762"/>
          </a:xfrm>
        </p:spPr>
        <p:txBody>
          <a:bodyPr>
            <a:normAutofit/>
          </a:bodyPr>
          <a:lstStyle/>
          <a:p>
            <a:r>
              <a:rPr lang="pt-BR" sz="1800" u="sng" dirty="0">
                <a:solidFill>
                  <a:schemeClr val="bg1"/>
                </a:solidFill>
              </a:rPr>
              <a:t>Slide </a:t>
            </a:r>
            <a:r>
              <a:rPr lang="pt-BR" sz="1800" u="sng" dirty="0" smtClean="0">
                <a:solidFill>
                  <a:schemeClr val="bg1"/>
                </a:solidFill>
              </a:rPr>
              <a:t>2</a:t>
            </a:r>
            <a:endParaRPr lang="pt-BR" sz="1800" dirty="0" smtClean="0">
              <a:solidFill>
                <a:schemeClr val="bg1"/>
              </a:solidFill>
            </a:endParaRPr>
          </a:p>
          <a:p>
            <a:r>
              <a:rPr lang="pt-BR" sz="1800" dirty="0" smtClean="0">
                <a:solidFill>
                  <a:schemeClr val="bg1"/>
                </a:solidFill>
              </a:rPr>
              <a:t>História </a:t>
            </a:r>
            <a:r>
              <a:rPr lang="pt-BR" sz="1800" dirty="0">
                <a:solidFill>
                  <a:schemeClr val="bg1"/>
                </a:solidFill>
              </a:rPr>
              <a:t>Clínica objetiva incluindo os dados necessários para o encaminhamento da </a:t>
            </a:r>
            <a:r>
              <a:rPr lang="pt-BR" sz="1800" dirty="0" smtClean="0">
                <a:solidFill>
                  <a:schemeClr val="bg1"/>
                </a:solidFill>
              </a:rPr>
              <a:t>apresentação</a:t>
            </a:r>
            <a:endParaRPr lang="pt-B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2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3AE5BF4-F4E7-B2CB-B159-EA770DC54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857" y="1910078"/>
            <a:ext cx="9144000" cy="1655762"/>
          </a:xfrm>
        </p:spPr>
        <p:txBody>
          <a:bodyPr>
            <a:normAutofit/>
          </a:bodyPr>
          <a:lstStyle/>
          <a:p>
            <a:r>
              <a:rPr lang="pt-BR" sz="1800" u="sng" dirty="0">
                <a:solidFill>
                  <a:schemeClr val="bg1"/>
                </a:solidFill>
              </a:rPr>
              <a:t>Slide </a:t>
            </a:r>
            <a:r>
              <a:rPr lang="pt-BR" sz="1800" u="sng" dirty="0" smtClean="0">
                <a:solidFill>
                  <a:schemeClr val="bg1"/>
                </a:solidFill>
              </a:rPr>
              <a:t>3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pt-BR" sz="1800" dirty="0" smtClean="0">
                <a:solidFill>
                  <a:schemeClr val="bg1"/>
                </a:solidFill>
              </a:rPr>
              <a:t>Exames </a:t>
            </a:r>
            <a:r>
              <a:rPr lang="pt-BR" sz="1800" dirty="0">
                <a:solidFill>
                  <a:schemeClr val="bg1"/>
                </a:solidFill>
              </a:rPr>
              <a:t>e outras informações subsidiárias relevantes. Por exemplo, endoscopia, antecedentes, imagem de achados (lesão cutânea, avaliação da cavidade oral etc.). Usar somente este slide ou distribuir com o slide </a:t>
            </a:r>
            <a:r>
              <a:rPr lang="pt-BR" sz="1800" dirty="0" smtClean="0">
                <a:solidFill>
                  <a:schemeClr val="bg1"/>
                </a:solidFill>
              </a:rPr>
              <a:t>2 </a:t>
            </a:r>
            <a:endParaRPr lang="pt-B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9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3AE5BF4-F4E7-B2CB-B159-EA770DC54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857" y="1910078"/>
            <a:ext cx="9144000" cy="1655762"/>
          </a:xfrm>
        </p:spPr>
        <p:txBody>
          <a:bodyPr>
            <a:normAutofit/>
          </a:bodyPr>
          <a:lstStyle/>
          <a:p>
            <a:r>
              <a:rPr lang="pt-BR" sz="1800" u="sng" dirty="0">
                <a:solidFill>
                  <a:schemeClr val="bg1"/>
                </a:solidFill>
              </a:rPr>
              <a:t>Slide 4 (sequência sugerida de até CINCO slides</a:t>
            </a:r>
            <a:r>
              <a:rPr lang="pt-BR" sz="1800" u="sng" dirty="0" smtClean="0">
                <a:solidFill>
                  <a:schemeClr val="bg1"/>
                </a:solidFill>
              </a:rPr>
              <a:t>)</a:t>
            </a:r>
          </a:p>
          <a:p>
            <a:r>
              <a:rPr lang="pt-BR" sz="1800" u="sng" dirty="0" smtClean="0">
                <a:solidFill>
                  <a:schemeClr val="bg1"/>
                </a:solidFill>
              </a:rPr>
              <a:t>Apresentação </a:t>
            </a:r>
            <a:r>
              <a:rPr lang="pt-BR" sz="1800" u="sng" dirty="0">
                <a:solidFill>
                  <a:schemeClr val="bg1"/>
                </a:solidFill>
              </a:rPr>
              <a:t>do caso. Mostrar as imagens dirigidas para o caso, podendo incluir clipes/vídeo. Este momento é que deve concentrar o interesse didático e informativo da discussão. Deve conter as imagens que permitam uma conclusão razoável do debatedor.  Não ultrapassar cinco slides</a:t>
            </a:r>
            <a:endParaRPr lang="pt-B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3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3AE5BF4-F4E7-B2CB-B159-EA770DC54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857" y="1910078"/>
            <a:ext cx="9144000" cy="1655762"/>
          </a:xfrm>
        </p:spPr>
        <p:txBody>
          <a:bodyPr>
            <a:normAutofit/>
          </a:bodyPr>
          <a:lstStyle/>
          <a:p>
            <a:r>
              <a:rPr lang="pt-BR" sz="1800" u="sng" dirty="0">
                <a:solidFill>
                  <a:schemeClr val="bg1"/>
                </a:solidFill>
              </a:rPr>
              <a:t>Slide </a:t>
            </a:r>
            <a:r>
              <a:rPr lang="pt-BR" sz="1800" u="sng" dirty="0" smtClean="0">
                <a:solidFill>
                  <a:schemeClr val="bg1"/>
                </a:solidFill>
              </a:rPr>
              <a:t>5</a:t>
            </a:r>
          </a:p>
          <a:p>
            <a:r>
              <a:rPr lang="pt-BR" sz="1800" u="sng" dirty="0" smtClean="0">
                <a:solidFill>
                  <a:schemeClr val="bg1"/>
                </a:solidFill>
              </a:rPr>
              <a:t>Deve </a:t>
            </a:r>
            <a:r>
              <a:rPr lang="pt-BR" sz="1800" u="sng" dirty="0">
                <a:solidFill>
                  <a:schemeClr val="bg1"/>
                </a:solidFill>
              </a:rPr>
              <a:t>conter somente a palavra “CONCLUSÃO”. Neste ponto o debatedor do caso faz sua ponderação </a:t>
            </a:r>
            <a:r>
              <a:rPr lang="pt-BR" sz="1800" u="sng" dirty="0" smtClean="0">
                <a:solidFill>
                  <a:schemeClr val="bg1"/>
                </a:solidFill>
              </a:rPr>
              <a:t>final</a:t>
            </a:r>
            <a:endParaRPr lang="pt-BR" sz="18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6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3AE5BF4-F4E7-B2CB-B159-EA770DC54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857" y="1910078"/>
            <a:ext cx="9144000" cy="1655762"/>
          </a:xfrm>
        </p:spPr>
        <p:txBody>
          <a:bodyPr>
            <a:normAutofit/>
          </a:bodyPr>
          <a:lstStyle/>
          <a:p>
            <a:r>
              <a:rPr lang="pt-BR" sz="1800" u="sng" dirty="0">
                <a:solidFill>
                  <a:schemeClr val="bg1"/>
                </a:solidFill>
              </a:rPr>
              <a:t>Slide </a:t>
            </a:r>
            <a:r>
              <a:rPr lang="pt-BR" sz="1800" u="sng" dirty="0" smtClean="0">
                <a:solidFill>
                  <a:schemeClr val="bg1"/>
                </a:solidFill>
              </a:rPr>
              <a:t>6</a:t>
            </a:r>
          </a:p>
          <a:p>
            <a:r>
              <a:rPr lang="pt-BR" sz="1800" u="sng" dirty="0" smtClean="0">
                <a:solidFill>
                  <a:schemeClr val="bg1"/>
                </a:solidFill>
              </a:rPr>
              <a:t>Contém </a:t>
            </a:r>
            <a:r>
              <a:rPr lang="pt-BR" sz="1800" u="sng" dirty="0">
                <a:solidFill>
                  <a:schemeClr val="bg1"/>
                </a:solidFill>
              </a:rPr>
              <a:t>o diagnóstico final e como foi obtido. Por exemplo: biópsia percutânea, cirurgia, evolução clínica e tratamento, etc.</a:t>
            </a:r>
          </a:p>
        </p:txBody>
      </p:sp>
    </p:spTree>
    <p:extLst>
      <p:ext uri="{BB962C8B-B14F-4D97-AF65-F5344CB8AC3E}">
        <p14:creationId xmlns:p14="http://schemas.microsoft.com/office/powerpoint/2010/main" val="29092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3AE5BF4-F4E7-B2CB-B159-EA770DC54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857" y="191007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pt-BR" sz="1800" u="sng" dirty="0">
                <a:solidFill>
                  <a:schemeClr val="bg1"/>
                </a:solidFill>
              </a:rPr>
              <a:t>Slide </a:t>
            </a:r>
            <a:r>
              <a:rPr lang="pt-BR" sz="1800" u="sng" dirty="0" smtClean="0">
                <a:solidFill>
                  <a:schemeClr val="bg1"/>
                </a:solidFill>
              </a:rPr>
              <a:t>7</a:t>
            </a:r>
          </a:p>
          <a:p>
            <a:r>
              <a:rPr lang="pt-BR" sz="1800" dirty="0" smtClean="0">
                <a:solidFill>
                  <a:schemeClr val="bg1"/>
                </a:solidFill>
              </a:rPr>
              <a:t>Imagens </a:t>
            </a:r>
            <a:r>
              <a:rPr lang="pt-BR" sz="1800" dirty="0">
                <a:solidFill>
                  <a:schemeClr val="bg1"/>
                </a:solidFill>
              </a:rPr>
              <a:t>opcionais que possam reforçar a conclusão: foto da peça e/ou dado da literatura e/ou dado que apoie o resultado. Não é necessário que se adicionem referências bibliográficas ou se apresente a doença ou síndrome em sua plenitude. Lembre-se que não deve apresentar uma aula, pois só tem dez minutos no total. Se forem incluídas outras informações devem estar somente neste slide</a:t>
            </a:r>
          </a:p>
        </p:txBody>
      </p:sp>
    </p:spTree>
    <p:extLst>
      <p:ext uri="{BB962C8B-B14F-4D97-AF65-F5344CB8AC3E}">
        <p14:creationId xmlns:p14="http://schemas.microsoft.com/office/powerpoint/2010/main" val="144627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3AE5BF4-F4E7-B2CB-B159-EA770DC54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857" y="1910077"/>
            <a:ext cx="9144000" cy="2058073"/>
          </a:xfrm>
        </p:spPr>
        <p:txBody>
          <a:bodyPr>
            <a:normAutofit lnSpcReduction="10000"/>
          </a:bodyPr>
          <a:lstStyle/>
          <a:p>
            <a:r>
              <a:rPr lang="pt-BR" sz="1800" u="sng" dirty="0">
                <a:solidFill>
                  <a:schemeClr val="bg1"/>
                </a:solidFill>
              </a:rPr>
              <a:t>Slide 8/Slide </a:t>
            </a:r>
            <a:r>
              <a:rPr lang="pt-BR" sz="1800" u="sng" dirty="0" smtClean="0">
                <a:solidFill>
                  <a:schemeClr val="bg1"/>
                </a:solidFill>
              </a:rPr>
              <a:t>Final</a:t>
            </a:r>
          </a:p>
          <a:p>
            <a:r>
              <a:rPr lang="pt-BR" sz="1800" dirty="0" smtClean="0">
                <a:solidFill>
                  <a:schemeClr val="bg1"/>
                </a:solidFill>
              </a:rPr>
              <a:t>MENSAGEM </a:t>
            </a:r>
            <a:r>
              <a:rPr lang="pt-BR" sz="1800" dirty="0">
                <a:solidFill>
                  <a:schemeClr val="bg1"/>
                </a:solidFill>
              </a:rPr>
              <a:t>FINAL. Refere-se ao “</a:t>
            </a:r>
            <a:r>
              <a:rPr lang="pt-BR" sz="1800" dirty="0" err="1">
                <a:solidFill>
                  <a:schemeClr val="bg1"/>
                </a:solidFill>
              </a:rPr>
              <a:t>Take</a:t>
            </a:r>
            <a:r>
              <a:rPr lang="pt-BR" sz="1800" dirty="0">
                <a:solidFill>
                  <a:schemeClr val="bg1"/>
                </a:solidFill>
              </a:rPr>
              <a:t> home </a:t>
            </a:r>
            <a:r>
              <a:rPr lang="pt-BR" sz="1800" dirty="0" err="1">
                <a:solidFill>
                  <a:schemeClr val="bg1"/>
                </a:solidFill>
              </a:rPr>
              <a:t>message</a:t>
            </a:r>
            <a:r>
              <a:rPr lang="pt-BR" sz="1800" dirty="0">
                <a:solidFill>
                  <a:schemeClr val="bg1"/>
                </a:solidFill>
              </a:rPr>
              <a:t>”. Informar de maneira clara e sucinta, usando poucas linhas ou numerando, o que se deve guardar deste caso.  Qual informação importante que este caso trouxe?  Qual o seu ensinamento fundamental ou quais os ensinamentos que devemos guardar ou relembrar desta apresentação? IMPORTANTE: Trata-se de uma mensagem didática desta apresentação e não um quadro de tudo que esta anormalidade pode exibir. Quanto mais sucinto, maior o seu impacto didático, sendo recomendável que contenha apenas de uma a três frases</a:t>
            </a:r>
          </a:p>
        </p:txBody>
      </p:sp>
    </p:spTree>
    <p:extLst>
      <p:ext uri="{BB962C8B-B14F-4D97-AF65-F5344CB8AC3E}">
        <p14:creationId xmlns:p14="http://schemas.microsoft.com/office/powerpoint/2010/main" val="3454521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367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Anderson Guarnieri Guarnieri</dc:creator>
  <cp:lastModifiedBy>evento_2</cp:lastModifiedBy>
  <cp:revision>6</cp:revision>
  <dcterms:created xsi:type="dcterms:W3CDTF">2023-05-10T20:27:14Z</dcterms:created>
  <dcterms:modified xsi:type="dcterms:W3CDTF">2023-06-07T19:54:23Z</dcterms:modified>
</cp:coreProperties>
</file>